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9" r:id="rId1"/>
  </p:sldMasterIdLst>
  <p:notesMasterIdLst>
    <p:notesMasterId r:id="rId13"/>
  </p:notesMasterIdLst>
  <p:sldIdLst>
    <p:sldId id="26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5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teven Ellair" initials="SE" lastIdx="2" clrIdx="0">
    <p:extLst>
      <p:ext uri="{19B8F6BF-5375-455C-9EA6-DF929625EA0E}">
        <p15:presenceInfo xmlns:p15="http://schemas.microsoft.com/office/powerpoint/2012/main" userId="S::sellair@smp.org::ad70234c-dccd-497b-bfbd-5adad4a1a91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55" autoAdjust="0"/>
    <p:restoredTop sz="82857" autoAdjust="0"/>
  </p:normalViewPr>
  <p:slideViewPr>
    <p:cSldViewPr>
      <p:cViewPr varScale="1">
        <p:scale>
          <a:sx n="52" d="100"/>
          <a:sy n="52" d="100"/>
        </p:scale>
        <p:origin x="1238" y="2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558396-7F3C-418A-A7F3-9E8EE033637A}" type="datetimeFigureOut">
              <a:rPr lang="en-US" smtClean="0"/>
              <a:pPr/>
              <a:t>12/2/2020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FD797C-81A0-4169-8DE1-DF1E0532C5D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13138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0DC229-7167-44B8-9A48-0708C090EF13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3574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© Simon Dux Media / Shutterstock.com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D797C-81A0-4169-8DE1-DF1E0532C5DA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© Moniek Spaans / Shutterstock.com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D797C-81A0-4169-8DE1-DF1E0532C5DA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>
                    <a:lumMod val="65000"/>
                  </a:schemeClr>
                </a:solidFill>
              </a:rPr>
              <a:t>© Viktoriya A / Shutterstock.com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D797C-81A0-4169-8DE1-DF1E0532C5DA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lathuric/iStock.com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D797C-81A0-4169-8DE1-DF1E0532C5DA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© Claudio Giovanni Colombo / Shutterstock.com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D797C-81A0-4169-8DE1-DF1E0532C5DA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© photomalin/Shutterstock.com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D797C-81A0-4169-8DE1-DF1E0532C5DA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© shutting/Shutterstock.com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D797C-81A0-4169-8DE1-DF1E0532C5DA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© Kees Zwanenburg / Shutterstock.com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D797C-81A0-4169-8DE1-DF1E0532C5DA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 Freedom Studio / Shutterstock.com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D797C-81A0-4169-8DE1-DF1E0532C5DA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© Avalon_Studio/iStock.com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FD797C-81A0-4169-8DE1-DF1E0532C5DA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81200"/>
            <a:ext cx="9144000" cy="1470025"/>
          </a:xfrm>
        </p:spPr>
        <p:txBody>
          <a:bodyPr>
            <a:normAutofit/>
          </a:bodyPr>
          <a:lstStyle>
            <a:lvl1pPr algn="ctr">
              <a:defRPr sz="4400" b="1">
                <a:solidFill>
                  <a:schemeClr val="tx1"/>
                </a:solidFill>
                <a:effectLst>
                  <a:outerShdw blurRad="50800" dist="50800" dir="5400000" algn="ctr" rotWithShape="0">
                    <a:schemeClr val="bg1">
                      <a:lumMod val="85000"/>
                    </a:schemeClr>
                  </a:outerShdw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 hasCustomPrompt="1"/>
          </p:nvPr>
        </p:nvSpPr>
        <p:spPr>
          <a:xfrm>
            <a:off x="7543800" y="6019800"/>
            <a:ext cx="1676400" cy="304800"/>
          </a:xfrm>
        </p:spPr>
        <p:txBody>
          <a:bodyPr lIns="0" anchor="ctr" anchorCtr="0">
            <a:normAutofit/>
          </a:bodyPr>
          <a:lstStyle>
            <a:lvl1pPr algn="l">
              <a:buNone/>
              <a:defRPr sz="8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Document # TX000000</a:t>
            </a:r>
          </a:p>
        </p:txBody>
      </p:sp>
    </p:spTree>
    <p:extLst>
      <p:ext uri="{BB962C8B-B14F-4D97-AF65-F5344CB8AC3E}">
        <p14:creationId xmlns:p14="http://schemas.microsoft.com/office/powerpoint/2010/main" val="14043650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43000"/>
            <a:ext cx="8229600" cy="533400"/>
          </a:xfrm>
        </p:spPr>
        <p:txBody>
          <a:bodyPr>
            <a:normAutofit/>
          </a:bodyPr>
          <a:lstStyle>
            <a:lvl1pPr algn="l"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752600"/>
            <a:ext cx="6477000" cy="4373563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4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2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048163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14400" y="1143000"/>
            <a:ext cx="8229600" cy="914400"/>
          </a:xfrm>
        </p:spPr>
        <p:txBody>
          <a:bodyPr>
            <a:normAutofit/>
          </a:bodyPr>
          <a:lstStyle>
            <a:lvl1pPr algn="l">
              <a:defRPr sz="2800" b="1" baseline="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r>
              <a:rPr lang="en-US" dirty="0"/>
              <a:t>2 line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09800"/>
            <a:ext cx="6477000" cy="3916363"/>
          </a:xfrm>
        </p:spPr>
        <p:txBody>
          <a:bodyPr>
            <a:normAutofit/>
          </a:bodyPr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4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2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915338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 line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143000"/>
            <a:ext cx="8229600" cy="533400"/>
          </a:xfrm>
        </p:spPr>
        <p:txBody>
          <a:bodyPr>
            <a:normAutofit/>
          </a:bodyPr>
          <a:lstStyle>
            <a:lvl1pPr algn="l"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09800"/>
            <a:ext cx="6400800" cy="3916363"/>
          </a:xfrm>
        </p:spPr>
        <p:txBody>
          <a:bodyPr>
            <a:normAutofit/>
          </a:bodyPr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400">
                <a:latin typeface="Arial" pitchFamily="34" charset="0"/>
                <a:cs typeface="Arial" pitchFamily="34" charset="0"/>
              </a:defRPr>
            </a:lvl3pPr>
            <a:lvl4pPr>
              <a:defRPr sz="1400">
                <a:latin typeface="Arial" pitchFamily="34" charset="0"/>
                <a:cs typeface="Arial" pitchFamily="34" charset="0"/>
              </a:defRPr>
            </a:lvl4pPr>
            <a:lvl5pPr>
              <a:defRPr sz="12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 hasCustomPrompt="1"/>
          </p:nvPr>
        </p:nvSpPr>
        <p:spPr>
          <a:xfrm>
            <a:off x="1676400" y="1600200"/>
            <a:ext cx="6477000" cy="533400"/>
          </a:xfrm>
        </p:spPr>
        <p:txBody>
          <a:bodyPr>
            <a:normAutofit/>
          </a:bodyPr>
          <a:lstStyle>
            <a:lvl1pPr>
              <a:buNone/>
              <a:defRPr sz="28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2nd line emphasis title</a:t>
            </a:r>
          </a:p>
        </p:txBody>
      </p:sp>
    </p:spTree>
    <p:extLst>
      <p:ext uri="{BB962C8B-B14F-4D97-AF65-F5344CB8AC3E}">
        <p14:creationId xmlns:p14="http://schemas.microsoft.com/office/powerpoint/2010/main" val="2445165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body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914400" y="1143000"/>
            <a:ext cx="7696200" cy="609600"/>
          </a:xfrm>
        </p:spPr>
        <p:txBody>
          <a:bodyPr/>
          <a:lstStyle>
            <a:lvl1pPr>
              <a:buNone/>
              <a:defRPr sz="28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29743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7827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/narrow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2973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4038600" cy="42973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914400" y="1143000"/>
            <a:ext cx="7315200" cy="609600"/>
          </a:xfrm>
        </p:spPr>
        <p:txBody>
          <a:bodyPr>
            <a:normAutofit/>
          </a:bodyPr>
          <a:lstStyle>
            <a:lvl1pPr>
              <a:buNone/>
              <a:defRPr sz="2800" b="1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12777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14400" y="1143000"/>
            <a:ext cx="8229600" cy="533400"/>
          </a:xfrm>
        </p:spPr>
        <p:txBody>
          <a:bodyPr>
            <a:normAutofit/>
          </a:bodyPr>
          <a:lstStyle>
            <a:lvl1pPr algn="l">
              <a:defRPr sz="2800"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914400" y="2514600"/>
            <a:ext cx="7315200" cy="1524000"/>
          </a:xfrm>
        </p:spPr>
        <p:txBody>
          <a:bodyPr/>
          <a:lstStyle>
            <a:lvl1pPr algn="ctr">
              <a:buNone/>
              <a:defRPr sz="2800">
                <a:solidFill>
                  <a:schemeClr val="accent5">
                    <a:lumMod val="75000"/>
                  </a:schemeClr>
                </a:solidFill>
              </a:defRPr>
            </a:lvl1pPr>
            <a:lvl2pPr algn="ctr">
              <a:defRPr sz="2400" i="1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3"/>
          </p:nvPr>
        </p:nvSpPr>
        <p:spPr>
          <a:xfrm>
            <a:off x="2590800" y="4267200"/>
            <a:ext cx="5029200" cy="1447800"/>
          </a:xfrm>
        </p:spPr>
        <p:txBody>
          <a:bodyPr>
            <a:normAutofit/>
          </a:bodyPr>
          <a:lstStyle>
            <a:lvl1pPr marL="457200" indent="-457200">
              <a:buAutoNum type="arabicPeriod"/>
              <a:defRPr sz="2400"/>
            </a:lvl1pPr>
            <a:lvl2pPr>
              <a:defRPr sz="2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179835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3047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838200"/>
            <a:ext cx="7772400" cy="579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10701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28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807C151-B5E4-9146-B799-83B8BC61A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81200"/>
            <a:ext cx="9144000" cy="1470025"/>
          </a:xfrm>
        </p:spPr>
        <p:txBody>
          <a:bodyPr/>
          <a:lstStyle/>
          <a:p>
            <a:r>
              <a:rPr lang="en-US" dirty="0"/>
              <a:t>God’s Plan</a:t>
            </a:r>
          </a:p>
        </p:txBody>
      </p:sp>
      <p:sp>
        <p:nvSpPr>
          <p:cNvPr id="3" name="Subtitle 2"/>
          <p:cNvSpPr txBox="1">
            <a:spLocks/>
          </p:cNvSpPr>
          <p:nvPr/>
        </p:nvSpPr>
        <p:spPr>
          <a:xfrm>
            <a:off x="-30866" y="3352800"/>
            <a:ext cx="9144000" cy="9906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Aft>
                <a:spcPts val="115"/>
              </a:spcAft>
              <a:buNone/>
            </a:pPr>
            <a:r>
              <a:rPr lang="en-US" i="1" dirty="0"/>
              <a:t>Morality and God’s Love</a:t>
            </a:r>
          </a:p>
          <a:p>
            <a:pPr marL="0" indent="0" algn="ctr">
              <a:spcAft>
                <a:spcPts val="115"/>
              </a:spcAft>
              <a:buNone/>
            </a:pPr>
            <a:r>
              <a:rPr lang="en-US" dirty="0">
                <a:solidFill>
                  <a:prstClr val="black"/>
                </a:solidFill>
              </a:rPr>
              <a:t>Unit 1, Learning Experience 5</a:t>
            </a:r>
          </a:p>
          <a:p>
            <a:pPr marL="0" indent="0" algn="ctr">
              <a:spcAft>
                <a:spcPts val="115"/>
              </a:spcAft>
              <a:buNone/>
            </a:pP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/>
        </p:nvSpPr>
        <p:spPr>
          <a:xfrm>
            <a:off x="0" y="5562600"/>
            <a:ext cx="9144000" cy="123111"/>
          </a:xfrm>
          <a:prstGeom prst="rect">
            <a:avLst/>
          </a:prstGeom>
        </p:spPr>
        <p:txBody>
          <a:bodyPr vert="horz" wrap="square" lIns="0" tIns="0" rIns="0" bIns="0" rtlCol="0" anchor="ctr" anchorCtr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kern="1200">
                <a:solidFill>
                  <a:schemeClr val="bg1">
                    <a:lumMod val="50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Document #: TX006745</a:t>
            </a:r>
          </a:p>
        </p:txBody>
      </p:sp>
    </p:spTree>
    <p:extLst>
      <p:ext uri="{BB962C8B-B14F-4D97-AF65-F5344CB8AC3E}">
        <p14:creationId xmlns:p14="http://schemas.microsoft.com/office/powerpoint/2010/main" val="24003833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view of a large mountain in the background&#10;&#10;Description automatically generated">
            <a:extLst>
              <a:ext uri="{FF2B5EF4-FFF2-40B4-BE49-F238E27FC236}">
                <a16:creationId xmlns:a16="http://schemas.microsoft.com/office/drawing/2014/main" id="{369524D5-815B-B84B-B5DD-AD9A4D7459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" t="1" r="11632" b="1100"/>
          <a:stretch/>
        </p:blipFill>
        <p:spPr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28FEF3C-BACE-A84A-BA72-70F299672A04}"/>
              </a:ext>
            </a:extLst>
          </p:cNvPr>
          <p:cNvSpPr/>
          <p:nvPr/>
        </p:nvSpPr>
        <p:spPr>
          <a:xfrm>
            <a:off x="0" y="-1"/>
            <a:ext cx="9156700" cy="6857999"/>
          </a:xfrm>
          <a:prstGeom prst="rect">
            <a:avLst/>
          </a:prstGeom>
          <a:gradFill flip="none" rotWithShape="1">
            <a:gsLst>
              <a:gs pos="45000">
                <a:schemeClr val="bg1">
                  <a:lumMod val="94000"/>
                  <a:alpha val="3000"/>
                </a:schemeClr>
              </a:gs>
              <a:gs pos="100000">
                <a:schemeClr val="bg1"/>
              </a:gs>
            </a:gsLst>
            <a:lin ang="189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 dirty="0"/>
              <a:t>v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2514600" y="914400"/>
            <a:ext cx="6146800" cy="1905000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 algn="r">
              <a:lnSpc>
                <a:spcPct val="114000"/>
              </a:lnSpc>
              <a:buNone/>
            </a:pPr>
            <a:r>
              <a:rPr lang="en-US" sz="2400" b="0" kern="1200" dirty="0">
                <a:latin typeface="Arial" pitchFamily="34" charset="0"/>
                <a:ea typeface="+mn-ea"/>
                <a:cs typeface="Arial" pitchFamily="34" charset="0"/>
              </a:rPr>
              <a:t>Through the process of justification, we are sanctified</a:t>
            </a:r>
            <a:r>
              <a:rPr lang="en-US" sz="2400" b="0" dirty="0"/>
              <a:t>—</a:t>
            </a:r>
            <a:r>
              <a:rPr lang="en-US" sz="2400" b="0" kern="1200" dirty="0">
                <a:latin typeface="Arial" pitchFamily="34" charset="0"/>
                <a:ea typeface="+mn-ea"/>
                <a:cs typeface="Arial" pitchFamily="34" charset="0"/>
              </a:rPr>
              <a:t>that is, we are made holy.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 old stone building&#10;&#10;Description automatically generated">
            <a:extLst>
              <a:ext uri="{FF2B5EF4-FFF2-40B4-BE49-F238E27FC236}">
                <a16:creationId xmlns:a16="http://schemas.microsoft.com/office/drawing/2014/main" id="{9E8C497A-0470-7D44-AF36-597D6FDDA02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4" t="1527" r="623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0170042-89CA-124D-8ACD-FA7AB458E75A}"/>
              </a:ext>
            </a:extLst>
          </p:cNvPr>
          <p:cNvSpPr/>
          <p:nvPr/>
        </p:nvSpPr>
        <p:spPr>
          <a:xfrm flipV="1">
            <a:off x="-12700" y="25400"/>
            <a:ext cx="9144000" cy="6858001"/>
          </a:xfrm>
          <a:prstGeom prst="rect">
            <a:avLst/>
          </a:prstGeom>
          <a:gradFill flip="none" rotWithShape="1">
            <a:gsLst>
              <a:gs pos="53000">
                <a:schemeClr val="bg1">
                  <a:alpha val="0"/>
                  <a:lumMod val="92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 dirty="0"/>
              <a:t>v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sz="half" idx="4294967295"/>
          </p:nvPr>
        </p:nvSpPr>
        <p:spPr>
          <a:xfrm>
            <a:off x="228600" y="1305718"/>
            <a:ext cx="1905000" cy="4297363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lnSpc>
                <a:spcPct val="114000"/>
              </a:lnSpc>
              <a:buNone/>
            </a:pPr>
            <a:r>
              <a:rPr lang="en-US" dirty="0"/>
              <a:t>God’s plan for how we are to live is revealed in the mystery of Christ’s life and teaching and through his suffering, death, and Resurrection.</a:t>
            </a:r>
          </a:p>
          <a:p>
            <a:pPr>
              <a:lnSpc>
                <a:spcPct val="114000"/>
              </a:lnSpc>
            </a:pPr>
            <a:endParaRPr lang="en-US" dirty="0"/>
          </a:p>
          <a:p>
            <a:pPr>
              <a:lnSpc>
                <a:spcPct val="114000"/>
              </a:lnSpc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unset over a beach next to the ocean&#10;&#10;Description automatically generated">
            <a:extLst>
              <a:ext uri="{FF2B5EF4-FFF2-40B4-BE49-F238E27FC236}">
                <a16:creationId xmlns:a16="http://schemas.microsoft.com/office/drawing/2014/main" id="{573DD0E7-7366-124D-AFC0-7D10E98CC1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6" r="10556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type="body" sz="quarter" idx="4294967295"/>
          </p:nvPr>
        </p:nvSpPr>
        <p:spPr>
          <a:xfrm>
            <a:off x="762000" y="2286000"/>
            <a:ext cx="7620000" cy="9906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400" dirty="0">
                <a:solidFill>
                  <a:schemeClr val="tx1"/>
                </a:solidFill>
              </a:rPr>
              <a:t>Through the process of justification, God’s grace frees us from sin and sanctifies us—that is, makes us holy.</a:t>
            </a:r>
          </a:p>
          <a:p>
            <a:pPr algn="l"/>
            <a:endParaRPr lang="en-US" sz="2400" dirty="0">
              <a:solidFill>
                <a:schemeClr val="tx1"/>
              </a:solidFill>
            </a:endParaRPr>
          </a:p>
          <a:p>
            <a:pPr algn="l"/>
            <a:endParaRPr lang="en-US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able, glass, orange, large&#10;&#10;Description automatically generated">
            <a:extLst>
              <a:ext uri="{FF2B5EF4-FFF2-40B4-BE49-F238E27FC236}">
                <a16:creationId xmlns:a16="http://schemas.microsoft.com/office/drawing/2014/main" id="{EA31EC08-AD2A-BE41-8531-FB1CEC5F961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" r="10498"/>
          <a:stretch/>
        </p:blipFill>
        <p:spPr>
          <a:xfrm>
            <a:off x="0" y="-25401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7A6E675-441A-B64C-A39C-62CF5AD6C462}"/>
              </a:ext>
            </a:extLst>
          </p:cNvPr>
          <p:cNvSpPr/>
          <p:nvPr/>
        </p:nvSpPr>
        <p:spPr>
          <a:xfrm flipV="1">
            <a:off x="-12700" y="-25401"/>
            <a:ext cx="9144000" cy="6858001"/>
          </a:xfrm>
          <a:prstGeom prst="rect">
            <a:avLst/>
          </a:prstGeom>
          <a:gradFill>
            <a:gsLst>
              <a:gs pos="57000">
                <a:schemeClr val="bg1">
                  <a:alpha val="5000"/>
                  <a:lumMod val="90000"/>
                </a:schemeClr>
              </a:gs>
              <a:gs pos="100000">
                <a:schemeClr val="bg1"/>
              </a:gs>
            </a:gsLst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 dirty="0"/>
              <a:t>v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sz="half" idx="4294967295"/>
          </p:nvPr>
        </p:nvSpPr>
        <p:spPr>
          <a:xfrm>
            <a:off x="228600" y="5257800"/>
            <a:ext cx="4724400" cy="1447800"/>
          </a:xfrm>
        </p:spPr>
        <p:txBody>
          <a:bodyPr>
            <a:normAutofit/>
          </a:bodyPr>
          <a:lstStyle/>
          <a:p>
            <a:pPr marL="0" indent="0">
              <a:lnSpc>
                <a:spcPct val="114000"/>
              </a:lnSpc>
              <a:buNone/>
            </a:pPr>
            <a:r>
              <a:rPr lang="en-US" sz="2400" dirty="0"/>
              <a:t>Through Christ’s obedient sacrifice, our original holiness, lost with Original Sin, is restored.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tatue of a person&#10;&#10;Description automatically generated">
            <a:extLst>
              <a:ext uri="{FF2B5EF4-FFF2-40B4-BE49-F238E27FC236}">
                <a16:creationId xmlns:a16="http://schemas.microsoft.com/office/drawing/2014/main" id="{067A10E7-7534-264E-9CF4-A49CE75C47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" r="6666"/>
          <a:stretch/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FB134DE-8FDD-C64F-B53D-58EC87636CEE}"/>
              </a:ext>
            </a:extLst>
          </p:cNvPr>
          <p:cNvSpPr/>
          <p:nvPr/>
        </p:nvSpPr>
        <p:spPr>
          <a:xfrm flipV="1">
            <a:off x="12700" y="-1"/>
            <a:ext cx="9144000" cy="6858001"/>
          </a:xfrm>
          <a:prstGeom prst="rect">
            <a:avLst/>
          </a:prstGeom>
          <a:gradFill flip="none" rotWithShape="1">
            <a:gsLst>
              <a:gs pos="56000">
                <a:schemeClr val="bg1">
                  <a:alpha val="0"/>
                  <a:lumMod val="92000"/>
                </a:schemeClr>
              </a:gs>
              <a:gs pos="100000">
                <a:schemeClr val="bg1"/>
              </a:gs>
            </a:gsLst>
            <a:lin ang="108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 dirty="0"/>
              <a:t>v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-38100" y="381000"/>
            <a:ext cx="3200400" cy="4419600"/>
          </a:xfrm>
        </p:spPr>
        <p:txBody>
          <a:bodyPr>
            <a:normAutofit/>
          </a:bodyPr>
          <a:lstStyle/>
          <a:p>
            <a:pPr marL="279400" indent="0" algn="l">
              <a:lnSpc>
                <a:spcPct val="114000"/>
              </a:lnSpc>
              <a:buNone/>
            </a:pPr>
            <a:r>
              <a:rPr lang="en-US" sz="2400" dirty="0">
                <a:solidFill>
                  <a:schemeClr val="tx1"/>
                </a:solidFill>
              </a:rPr>
              <a:t>Through the Paschal Mystery—that is, through Christ’s life, suffering, death, and Resurrection—we are once again in harmony with God and with one another.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able, sitting, indoor, cup&#10;&#10;Description automatically generated">
            <a:extLst>
              <a:ext uri="{FF2B5EF4-FFF2-40B4-BE49-F238E27FC236}">
                <a16:creationId xmlns:a16="http://schemas.microsoft.com/office/drawing/2014/main" id="{B3EC8AAA-C0BD-BD43-AD3B-C09CC59EA1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" t="1099" r="11843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609600" y="685800"/>
            <a:ext cx="5410200" cy="3429000"/>
          </a:xfrm>
        </p:spPr>
        <p:txBody>
          <a:bodyPr>
            <a:normAutofit/>
          </a:bodyPr>
          <a:lstStyle/>
          <a:p>
            <a:pPr marL="0" indent="0" algn="l">
              <a:lnSpc>
                <a:spcPct val="114000"/>
              </a:lnSpc>
              <a:buNone/>
            </a:pPr>
            <a:r>
              <a:rPr lang="en-US" sz="2400" dirty="0">
                <a:solidFill>
                  <a:schemeClr val="bg1"/>
                </a:solidFill>
              </a:rPr>
              <a:t>Through our Baptism, we unite ourselves with Christ’s Passion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and share in his death 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and Resurrection.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sunset&#10;&#10;Description automatically generated">
            <a:extLst>
              <a:ext uri="{FF2B5EF4-FFF2-40B4-BE49-F238E27FC236}">
                <a16:creationId xmlns:a16="http://schemas.microsoft.com/office/drawing/2014/main" id="{5DE7FEA1-4F11-8F44-B01F-0991A2E96D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0" r="9156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1DF05455-AFFA-5247-8361-A85563A74CF5}"/>
              </a:ext>
            </a:extLst>
          </p:cNvPr>
          <p:cNvSpPr txBox="1">
            <a:spLocks/>
          </p:cNvSpPr>
          <p:nvPr/>
        </p:nvSpPr>
        <p:spPr>
          <a:xfrm>
            <a:off x="1409699" y="762000"/>
            <a:ext cx="63246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ctr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i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200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63500">
              <a:lnSpc>
                <a:spcPct val="114000"/>
              </a:lnSpc>
            </a:pPr>
            <a:r>
              <a:rPr lang="en-US" sz="2400" dirty="0">
                <a:solidFill>
                  <a:schemeClr val="tx1"/>
                </a:solidFill>
              </a:rPr>
              <a:t>Our justification begins with conversion.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building, colorful, window, sitting&#10;&#10;Description automatically generated">
            <a:extLst>
              <a:ext uri="{FF2B5EF4-FFF2-40B4-BE49-F238E27FC236}">
                <a16:creationId xmlns:a16="http://schemas.microsoft.com/office/drawing/2014/main" id="{F8A6D136-D738-3445-8F20-DB41C824C0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4" t="-371" r="11235"/>
          <a:stretch/>
        </p:blipFill>
        <p:spPr>
          <a:xfrm>
            <a:off x="-12700" y="-25401"/>
            <a:ext cx="9144000" cy="6883401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5EF6528-A43B-E94B-8DC3-90F60FA24330}"/>
              </a:ext>
            </a:extLst>
          </p:cNvPr>
          <p:cNvSpPr/>
          <p:nvPr/>
        </p:nvSpPr>
        <p:spPr>
          <a:xfrm flipV="1">
            <a:off x="-12700" y="25400"/>
            <a:ext cx="9144000" cy="6858001"/>
          </a:xfrm>
          <a:prstGeom prst="rect">
            <a:avLst/>
          </a:prstGeom>
          <a:gradFill>
            <a:gsLst>
              <a:gs pos="53000">
                <a:schemeClr val="bg1">
                  <a:lumMod val="94000"/>
                  <a:alpha val="3000"/>
                </a:schemeClr>
              </a:gs>
              <a:gs pos="100000">
                <a:schemeClr val="bg1"/>
              </a:gs>
            </a:gsLst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 dirty="0"/>
              <a:t>v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304800" y="5778499"/>
            <a:ext cx="7124700" cy="1054101"/>
          </a:xfrm>
        </p:spPr>
        <p:txBody>
          <a:bodyPr>
            <a:normAutofit/>
          </a:bodyPr>
          <a:lstStyle/>
          <a:p>
            <a:pPr marL="0" indent="0" algn="l">
              <a:lnSpc>
                <a:spcPct val="114000"/>
              </a:lnSpc>
              <a:buNone/>
            </a:pPr>
            <a:r>
              <a:rPr lang="en-US" sz="2400" dirty="0">
                <a:solidFill>
                  <a:schemeClr val="tx1"/>
                </a:solidFill>
              </a:rPr>
              <a:t>We are prompted by the grace of the Holy Spirit</a:t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>to turn toward God and away from sin.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around each other&#10;&#10;Description automatically generated">
            <a:extLst>
              <a:ext uri="{FF2B5EF4-FFF2-40B4-BE49-F238E27FC236}">
                <a16:creationId xmlns:a16="http://schemas.microsoft.com/office/drawing/2014/main" id="{115C4D19-27AC-6F4D-9E68-035ABBBEAF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" t="6000" r="11131" b="12796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7922BC-8C52-BF40-9ACD-E2D25F19002F}"/>
              </a:ext>
            </a:extLst>
          </p:cNvPr>
          <p:cNvSpPr/>
          <p:nvPr/>
        </p:nvSpPr>
        <p:spPr>
          <a:xfrm flipV="1">
            <a:off x="0" y="0"/>
            <a:ext cx="9144000" cy="6858001"/>
          </a:xfrm>
          <a:prstGeom prst="rect">
            <a:avLst/>
          </a:prstGeom>
          <a:gradFill flip="none" rotWithShape="1">
            <a:gsLst>
              <a:gs pos="64000">
                <a:schemeClr val="bg1">
                  <a:lumMod val="94000"/>
                  <a:alpha val="0"/>
                </a:schemeClr>
              </a:gs>
              <a:gs pos="100000">
                <a:schemeClr val="bg1"/>
              </a:gs>
            </a:gsLst>
            <a:lin ang="81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 dirty="0"/>
              <a:t>v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0BC24E4-CDC7-4D1B-883D-BCB76CB4872B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152400" y="228600"/>
            <a:ext cx="2514600" cy="3840163"/>
          </a:xfrm>
        </p:spPr>
        <p:txBody>
          <a:bodyPr/>
          <a:lstStyle/>
          <a:p>
            <a:pPr marL="0" indent="0">
              <a:lnSpc>
                <a:spcPct val="114000"/>
              </a:lnSpc>
              <a:buNone/>
            </a:pPr>
            <a:r>
              <a:rPr lang="en-US" dirty="0"/>
              <a:t>In the process of justification, we are freed from sin, we are reconciled with God, and our desire to become more like</a:t>
            </a:r>
            <a:br>
              <a:rPr lang="en-US" dirty="0"/>
            </a:br>
            <a:r>
              <a:rPr lang="en-US" dirty="0"/>
              <a:t>Christ grows stronger.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person, indoor, table, food&#10;&#10;Description automatically generated">
            <a:extLst>
              <a:ext uri="{FF2B5EF4-FFF2-40B4-BE49-F238E27FC236}">
                <a16:creationId xmlns:a16="http://schemas.microsoft.com/office/drawing/2014/main" id="{A4088064-8E2E-8A41-AC31-2FE5AE81244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DBEA55-C0E8-1448-A1C5-AF8E3F95DF6E}"/>
              </a:ext>
            </a:extLst>
          </p:cNvPr>
          <p:cNvSpPr/>
          <p:nvPr/>
        </p:nvSpPr>
        <p:spPr>
          <a:xfrm flipV="1">
            <a:off x="-12700" y="25400"/>
            <a:ext cx="9144000" cy="6858001"/>
          </a:xfrm>
          <a:prstGeom prst="rect">
            <a:avLst/>
          </a:prstGeom>
          <a:gradFill flip="none" rotWithShape="1">
            <a:gsLst>
              <a:gs pos="46000">
                <a:schemeClr val="bg1">
                  <a:lumMod val="94000"/>
                  <a:alpha val="3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" dirty="0"/>
              <a:t>v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152400" y="5384800"/>
            <a:ext cx="5118100" cy="2895600"/>
          </a:xfrm>
        </p:spPr>
        <p:txBody>
          <a:bodyPr>
            <a:normAutofit/>
          </a:bodyPr>
          <a:lstStyle/>
          <a:p>
            <a:pPr marL="0" indent="0" algn="l">
              <a:lnSpc>
                <a:spcPct val="114000"/>
              </a:lnSpc>
              <a:buNone/>
            </a:pPr>
            <a:r>
              <a:rPr lang="en-US" sz="2400" dirty="0"/>
              <a:t>This desire is nourished by God’s grace, especially through the sacraments of the Church.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LIC Presentation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 w="9525">
          <a:noFill/>
          <a:miter lim="800000"/>
          <a:headEnd/>
          <a:tailEnd/>
        </a:ln>
      </a:spPr>
      <a:bodyPr>
        <a:spAutoFit/>
      </a:bodyPr>
      <a:lstStyle>
        <a:defPPr>
          <a:defRPr sz="800" dirty="0">
            <a:solidFill>
              <a:schemeClr val="bg1">
                <a:lumMod val="65000"/>
              </a:schemeClr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1192</TotalTime>
  <Words>313</Words>
  <Application>Microsoft Office PowerPoint</Application>
  <PresentationFormat>On-screen Show (4:3)</PresentationFormat>
  <Paragraphs>42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1_LIC Presentation template</vt:lpstr>
      <vt:lpstr>God’s Plan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God’s Plan</dc:title>
  <dc:creator>Jill Johnson</dc:creator>
  <cp:lastModifiedBy>Brooke Saron</cp:lastModifiedBy>
  <cp:revision>36</cp:revision>
  <dcterms:created xsi:type="dcterms:W3CDTF">2020-11-02T19:41:23Z</dcterms:created>
  <dcterms:modified xsi:type="dcterms:W3CDTF">2020-12-02T15:53:53Z</dcterms:modified>
</cp:coreProperties>
</file>